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83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6" r:id="rId12"/>
    <p:sldId id="298" r:id="rId13"/>
    <p:sldId id="297" r:id="rId14"/>
    <p:sldId id="299" r:id="rId15"/>
    <p:sldId id="300" r:id="rId16"/>
    <p:sldId id="301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5696"/>
    <a:srgbClr val="FF00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2436" y="9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Google Shape;51;g7e471ed578_0_0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5123" name="Google Shape;52;g7e471ed578_0_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alt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034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7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54;p13"/>
          <p:cNvSpPr txBox="1">
            <a:spLocks noGrp="1"/>
          </p:cNvSpPr>
          <p:nvPr>
            <p:ph type="ctrTitle"/>
          </p:nvPr>
        </p:nvSpPr>
        <p:spPr>
          <a:xfrm>
            <a:off x="762196" y="2008629"/>
            <a:ext cx="7136870" cy="873098"/>
          </a:xfrm>
        </p:spPr>
        <p:txBody>
          <a:bodyPr>
            <a:noAutofit/>
          </a:bodyPr>
          <a:lstStyle/>
          <a:p>
            <a:pPr lvl="0">
              <a:spcBef>
                <a:spcPts val="1200"/>
              </a:spcBef>
              <a:buSzPts val="1100"/>
            </a:pPr>
            <a:r>
              <a:rPr lang="kk-KZ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Индиго және тиоиндиго бояғыштары. </a:t>
            </a:r>
            <a:br>
              <a:rPr lang="kk-KZ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kk-KZ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Индигоның өнеркәсіптік өндірісі.</a:t>
            </a:r>
            <a:endParaRPr lang="ru-RU" sz="11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imes New Roman"/>
            </a:endParaRPr>
          </a:p>
        </p:txBody>
      </p:sp>
      <p:sp>
        <p:nvSpPr>
          <p:cNvPr id="4099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7197" y="3684281"/>
            <a:ext cx="8509606" cy="791185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595959"/>
              </a:buClr>
            </a:pPr>
            <a:r>
              <a:rPr lang="ru-RU" altLang="ru-RU" sz="1998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Дәріс</a:t>
            </a:r>
            <a:r>
              <a:rPr lang="ru-RU" altLang="ru-RU" sz="1998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 </a:t>
            </a:r>
            <a:r>
              <a:rPr lang="ru-RU" altLang="ru-RU" sz="1998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оқыған</a:t>
            </a:r>
            <a:r>
              <a:rPr lang="ru-RU" altLang="ru-RU" sz="1998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: </a:t>
            </a:r>
            <a:r>
              <a:rPr lang="ru-RU" altLang="ru-RU" sz="1998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х.ғ.к</a:t>
            </a:r>
            <a:r>
              <a:rPr lang="ru-RU" altLang="ru-RU" sz="1998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. </a:t>
            </a:r>
            <a:r>
              <a:rPr lang="ru-RU" altLang="ru-RU" sz="1998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Берғанаева</a:t>
            </a:r>
            <a:r>
              <a:rPr lang="ru-RU" altLang="ru-RU" sz="1998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 </a:t>
            </a:r>
            <a:r>
              <a:rPr lang="ru-RU" altLang="ru-RU" sz="1998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Гүлзат</a:t>
            </a:r>
            <a:r>
              <a:rPr lang="ru-RU" altLang="ru-RU" sz="1998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 </a:t>
            </a:r>
            <a:r>
              <a:rPr lang="ru-RU" altLang="ru-RU" sz="1998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Ерғазықызы</a:t>
            </a:r>
            <a:endParaRPr lang="ru-RU" altLang="ru-RU" sz="1998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4101" name="Прямоугольник 2"/>
          <p:cNvSpPr>
            <a:spLocks noChangeArrowheads="1"/>
          </p:cNvSpPr>
          <p:nvPr/>
        </p:nvSpPr>
        <p:spPr bwMode="auto">
          <a:xfrm>
            <a:off x="1869650" y="325758"/>
            <a:ext cx="5449036" cy="645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1798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ə</a:t>
            </a:r>
            <a:r>
              <a:rPr lang="ru-RU" altLang="ru-RU" sz="1798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л-</a:t>
            </a:r>
            <a:r>
              <a:rPr lang="ru-RU" altLang="ru-RU" sz="1798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Фараби</a:t>
            </a:r>
            <a:r>
              <a:rPr lang="ru-RU" altLang="ru-RU" sz="1798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798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атындағы</a:t>
            </a:r>
            <a:r>
              <a:rPr lang="ru-RU" altLang="ru-RU" sz="1798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798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Қазақ</a:t>
            </a:r>
            <a:r>
              <a:rPr lang="ru-RU" altLang="ru-RU" sz="1798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798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Ұлттық</a:t>
            </a:r>
            <a:r>
              <a:rPr lang="ru-RU" altLang="ru-RU" sz="1798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798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Университеті</a:t>
            </a:r>
            <a:endParaRPr lang="ru-RU" altLang="ru-RU" sz="1798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r>
              <a:rPr lang="ru-RU" altLang="ru-RU" sz="1798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Химия </a:t>
            </a:r>
            <a:r>
              <a:rPr lang="ru-RU" altLang="ru-RU" sz="1798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жəне</a:t>
            </a:r>
            <a:r>
              <a:rPr lang="ru-RU" altLang="ru-RU" sz="1798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798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химиялық</a:t>
            </a:r>
            <a:r>
              <a:rPr lang="ru-RU" altLang="ru-RU" sz="1798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технология </a:t>
            </a:r>
            <a:r>
              <a:rPr lang="ru-RU" altLang="ru-RU" sz="1798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факультеті</a:t>
            </a:r>
            <a:endParaRPr lang="ru-RU" altLang="ru-RU" sz="17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561" y="107321"/>
            <a:ext cx="1226241" cy="1351899"/>
          </a:xfrm>
          <a:prstGeom prst="rect">
            <a:avLst/>
          </a:prstGeom>
        </p:spPr>
      </p:pic>
      <p:pic>
        <p:nvPicPr>
          <p:cNvPr id="11" name="Picture 4" descr="https://ihn.kz/images/chem-lab-coop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116" y="140687"/>
            <a:ext cx="1285172" cy="128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2"/>
          <p:cNvSpPr txBox="1">
            <a:spLocks/>
          </p:cNvSpPr>
          <p:nvPr/>
        </p:nvSpPr>
        <p:spPr>
          <a:xfrm>
            <a:off x="3584619" y="1469522"/>
            <a:ext cx="1297608" cy="320206"/>
          </a:xfrm>
          <a:prstGeom prst="rect">
            <a:avLst/>
          </a:prstGeom>
        </p:spPr>
        <p:txBody>
          <a:bodyPr vert="horz" wrap="square" lIns="0" tIns="12684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685">
              <a:lnSpc>
                <a:spcPct val="100000"/>
              </a:lnSpc>
              <a:spcBef>
                <a:spcPts val="100"/>
              </a:spcBef>
            </a:pPr>
            <a:r>
              <a:rPr lang="ru-RU" sz="1998" b="1" spc="-70" dirty="0">
                <a:latin typeface="+mn-lt"/>
              </a:rPr>
              <a:t>Д</a:t>
            </a:r>
            <a:r>
              <a:rPr lang="en-US" sz="1998" b="1" spc="-70" dirty="0">
                <a:latin typeface="+mn-lt"/>
              </a:rPr>
              <a:t>ə</a:t>
            </a:r>
            <a:r>
              <a:rPr lang="ru-RU" sz="1998" b="1" spc="-70" dirty="0" err="1">
                <a:latin typeface="+mn-lt"/>
              </a:rPr>
              <a:t>ріс</a:t>
            </a:r>
            <a:r>
              <a:rPr lang="ru-RU" sz="1998" b="1" spc="-45" dirty="0">
                <a:latin typeface="+mn-lt"/>
              </a:rPr>
              <a:t> </a:t>
            </a:r>
            <a:r>
              <a:rPr lang="kk-KZ" sz="1998" b="1" dirty="0">
                <a:latin typeface="+mn-lt"/>
              </a:rPr>
              <a:t>15</a:t>
            </a:r>
            <a:endParaRPr lang="ru-RU" sz="1998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82898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7CAB1BD-4C54-B0F2-DC23-492E848DAF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10</a:t>
            </a:fld>
            <a:endParaRPr lang="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1F4AD2-E4F3-F3B0-F0D1-DE1AC325527B}"/>
              </a:ext>
            </a:extLst>
          </p:cNvPr>
          <p:cNvSpPr txBox="1"/>
          <p:nvPr/>
        </p:nvSpPr>
        <p:spPr>
          <a:xfrm>
            <a:off x="364436" y="3355445"/>
            <a:ext cx="7679634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1865–1870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жылдар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аралығындағы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зерттеулер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циклінде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Байер калий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бихроматымен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күкірт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қышқылында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индигоны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тотықтырғанда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изатин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түзілетінін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көрсетті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Бұл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изатин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сілтілік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гидролиз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кезінде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алдымен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антранил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қышқылына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кейін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анилинге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айналады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Одан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әрі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Байер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индигоны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мырыштың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қатысуымен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сілті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ерітіндісінде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тотықсыздандырып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бұрыннан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белгілі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индолды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алды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Индолды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тотықтыру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арқылы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ол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индоксилге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айналды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Ал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бұл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өнім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индиго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өсімдіктерінде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болатын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индиканның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(индоксил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гликозидінің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гидролизі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кезінде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түзілетін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индоксилмен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бірдей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болып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шықты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Осы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деректерге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сүйене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отырып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А. Байер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индигоның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құрылымдық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формуласын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ұсынды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D79E77A-FEE0-C0E9-CE7A-2D5DF2F2DD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356"/>
          <a:stretch>
            <a:fillRect/>
          </a:stretch>
        </p:blipFill>
        <p:spPr>
          <a:xfrm>
            <a:off x="364436" y="132522"/>
            <a:ext cx="6983896" cy="319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152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264170-5823-4D79-1518-239583752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DADBB3D-3C6D-8790-A50A-29FEDB5C7BB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11</a:t>
            </a:fld>
            <a:endParaRPr lang="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D394D0DD-900E-F6EE-1968-D8A2EDF22B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59911" y="800829"/>
          <a:ext cx="5789183" cy="3967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565025" imgH="4498419" progId="ChemDraw.Document.6.0">
                  <p:embed/>
                </p:oleObj>
              </mc:Choice>
              <mc:Fallback>
                <p:oleObj name="CS ChemDraw Drawing" r:id="rId2" imgW="6565025" imgH="4498419" progId="ChemDraw.Document.6.0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2F83C88D-89DA-DFC3-36D6-19E1729A91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59911" y="800829"/>
                        <a:ext cx="5789183" cy="39677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6FE32D5-1A99-3B3E-E32F-5A561E634307}"/>
              </a:ext>
            </a:extLst>
          </p:cNvPr>
          <p:cNvSpPr txBox="1"/>
          <p:nvPr/>
        </p:nvSpPr>
        <p:spPr>
          <a:xfrm>
            <a:off x="320466" y="144112"/>
            <a:ext cx="77211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dirty="0" err="1"/>
              <a:t>Кейінірек</a:t>
            </a:r>
            <a:r>
              <a:rPr lang="ru-RU" sz="1200" dirty="0"/>
              <a:t> А. Байер </a:t>
            </a:r>
            <a:r>
              <a:rPr lang="ru-RU" sz="1200" dirty="0" err="1"/>
              <a:t>бояғыштың</a:t>
            </a:r>
            <a:r>
              <a:rPr lang="ru-RU" sz="1200" dirty="0"/>
              <a:t> </a:t>
            </a:r>
            <a:r>
              <a:rPr lang="ru-RU" sz="1200" dirty="0" err="1"/>
              <a:t>құрылысын</a:t>
            </a:r>
            <a:r>
              <a:rPr lang="ru-RU" sz="1200" dirty="0"/>
              <a:t> о-</a:t>
            </a:r>
            <a:r>
              <a:rPr lang="ru-RU" sz="1200" dirty="0" err="1"/>
              <a:t>нитроциннам</a:t>
            </a:r>
            <a:r>
              <a:rPr lang="ru-RU" sz="1200" dirty="0"/>
              <a:t> </a:t>
            </a:r>
            <a:r>
              <a:rPr lang="ru-RU" sz="1200" dirty="0" err="1"/>
              <a:t>қышқылынан</a:t>
            </a:r>
            <a:r>
              <a:rPr lang="ru-RU" sz="1200" dirty="0"/>
              <a:t> </a:t>
            </a:r>
            <a:r>
              <a:rPr lang="ru-RU" sz="1200" dirty="0" err="1"/>
              <a:t>және</a:t>
            </a:r>
            <a:r>
              <a:rPr lang="ru-RU" sz="1200" dirty="0"/>
              <a:t> о-</a:t>
            </a:r>
            <a:r>
              <a:rPr lang="ru-RU" sz="1200" dirty="0" err="1"/>
              <a:t>нитробензальдегидтің</a:t>
            </a:r>
            <a:r>
              <a:rPr lang="ru-RU" sz="1200" dirty="0"/>
              <a:t> </a:t>
            </a:r>
            <a:r>
              <a:rPr lang="ru-RU" sz="1200" dirty="0" err="1"/>
              <a:t>ацетонмен</a:t>
            </a:r>
            <a:r>
              <a:rPr lang="ru-RU" sz="1200" dirty="0"/>
              <a:t> </a:t>
            </a:r>
            <a:r>
              <a:rPr lang="ru-RU" sz="1200" dirty="0" err="1"/>
              <a:t>конденсациясы</a:t>
            </a:r>
            <a:r>
              <a:rPr lang="ru-RU" sz="1200" dirty="0"/>
              <a:t> </a:t>
            </a:r>
            <a:r>
              <a:rPr lang="ru-RU" sz="1200" dirty="0" err="1"/>
              <a:t>арқылы</a:t>
            </a:r>
            <a:r>
              <a:rPr lang="ru-RU" sz="1200" dirty="0"/>
              <a:t> </a:t>
            </a:r>
            <a:r>
              <a:rPr lang="ru-RU" sz="1200" dirty="0" err="1"/>
              <a:t>екі</a:t>
            </a:r>
            <a:r>
              <a:rPr lang="ru-RU" sz="1200" dirty="0"/>
              <a:t> </a:t>
            </a:r>
            <a:r>
              <a:rPr lang="ru-RU" sz="1200" dirty="0" err="1"/>
              <a:t>түрлі</a:t>
            </a:r>
            <a:r>
              <a:rPr lang="ru-RU" sz="1200" dirty="0"/>
              <a:t> схема </a:t>
            </a:r>
            <a:r>
              <a:rPr lang="ru-RU" sz="1200" dirty="0" err="1"/>
              <a:t>бойынша</a:t>
            </a:r>
            <a:r>
              <a:rPr lang="ru-RU" sz="1200" dirty="0"/>
              <a:t> </a:t>
            </a:r>
            <a:r>
              <a:rPr lang="ru-RU" sz="1200" dirty="0" err="1"/>
              <a:t>кері</a:t>
            </a:r>
            <a:r>
              <a:rPr lang="ru-RU" sz="1200" dirty="0"/>
              <a:t> синтез </a:t>
            </a:r>
            <a:r>
              <a:rPr lang="ru-RU" sz="1200" dirty="0" err="1"/>
              <a:t>жасап</a:t>
            </a:r>
            <a:r>
              <a:rPr lang="ru-RU" sz="1200" dirty="0"/>
              <a:t>, </a:t>
            </a:r>
            <a:r>
              <a:rPr lang="ru-RU" sz="1200" dirty="0" err="1"/>
              <a:t>сенімді</a:t>
            </a:r>
            <a:r>
              <a:rPr lang="ru-RU" sz="1200" dirty="0"/>
              <a:t> </a:t>
            </a:r>
            <a:r>
              <a:rPr lang="ru-RU" sz="1200" dirty="0" err="1"/>
              <a:t>түрде</a:t>
            </a:r>
            <a:r>
              <a:rPr lang="ru-RU" sz="1200" dirty="0"/>
              <a:t> </a:t>
            </a:r>
            <a:r>
              <a:rPr lang="ru-RU" sz="1200" dirty="0" err="1"/>
              <a:t>дәлелдеді</a:t>
            </a:r>
            <a:r>
              <a:rPr lang="ru-RU" sz="1200" dirty="0"/>
              <a:t>.</a:t>
            </a:r>
            <a:endParaRPr lang="ru-KZ" sz="1200" dirty="0"/>
          </a:p>
        </p:txBody>
      </p:sp>
    </p:spTree>
    <p:extLst>
      <p:ext uri="{BB962C8B-B14F-4D97-AF65-F5344CB8AC3E}">
        <p14:creationId xmlns:p14="http://schemas.microsoft.com/office/powerpoint/2010/main" val="3335230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7EDAC5A-60D0-3159-525E-53F5E0A692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12</a:t>
            </a:fld>
            <a:endParaRPr lang="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ABF119-6160-789E-FD53-146B59779554}"/>
              </a:ext>
            </a:extLst>
          </p:cNvPr>
          <p:cNvSpPr txBox="1"/>
          <p:nvPr/>
        </p:nvSpPr>
        <p:spPr>
          <a:xfrm>
            <a:off x="168105" y="157117"/>
            <a:ext cx="78572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Алайда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Байер,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Зандмайер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басқа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зерттеушілер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ұсынған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индиго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алу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әдістері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төмен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технологиялық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болды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Тек 1897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жылы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BASF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компаниясы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зерттеу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инженерлік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жұмыстарға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 миллион фунт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стерлингтен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астам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қаражат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жұмсағаннан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кейін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ғана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Гейм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 индиго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өндірудің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өнеркәсіптік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тұрғыдан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тиімді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әдісін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жасады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KZ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673FE4-9AB9-E756-B352-C808DBEA6534}"/>
              </a:ext>
            </a:extLst>
          </p:cNvPr>
          <p:cNvSpPr txBox="1"/>
          <p:nvPr/>
        </p:nvSpPr>
        <p:spPr>
          <a:xfrm>
            <a:off x="168105" y="4263252"/>
            <a:ext cx="76644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Бірінші</a:t>
            </a: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кезең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—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нафталинді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фтал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ангидридіне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дейін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тотықтыру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күкірт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қышқылындағы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HgSO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₄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қатысында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жүргізілді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Қызығы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сынап</a:t>
            </a: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сульфатының</a:t>
            </a: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катализі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кездейсоқ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анықталған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реакциялық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қоспаға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сынған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термометрден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сынап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түскен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кезде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нафталиннің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тотығу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реакциясы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толық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жүріп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әлдеқайда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жылдам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жүзеге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асқан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KZ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AFE614B9-A6F9-47A1-692B-921889B6BB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030028"/>
              </p:ext>
            </p:extLst>
          </p:nvPr>
        </p:nvGraphicFramePr>
        <p:xfrm>
          <a:off x="782719" y="1014305"/>
          <a:ext cx="5509796" cy="3087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604782" imgH="3699952" progId="ChemDraw.Document.6.0">
                  <p:embed/>
                </p:oleObj>
              </mc:Choice>
              <mc:Fallback>
                <p:oleObj name="CS ChemDraw Drawing" r:id="rId2" imgW="6604782" imgH="369995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82719" y="1014305"/>
                        <a:ext cx="5509796" cy="3087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2836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5228314-788C-894C-18A3-E1A518E6FF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13</a:t>
            </a:fld>
            <a:endParaRPr lang="ru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0485B2E-1E47-EF78-986B-7B229077F3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4070040"/>
              </p:ext>
            </p:extLst>
          </p:nvPr>
        </p:nvGraphicFramePr>
        <p:xfrm>
          <a:off x="662834" y="1002351"/>
          <a:ext cx="6057900" cy="293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057671" imgH="2933326" progId="ChemDraw.Document.6.0">
                  <p:embed/>
                </p:oleObj>
              </mc:Choice>
              <mc:Fallback>
                <p:oleObj name="CS ChemDraw Drawing" r:id="rId2" imgW="6057671" imgH="293332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62834" y="1002351"/>
                        <a:ext cx="6057900" cy="293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DA43B7B-98B4-8CC4-1E73-C4DA0EAC13C5}"/>
              </a:ext>
            </a:extLst>
          </p:cNvPr>
          <p:cNvSpPr txBox="1"/>
          <p:nvPr/>
        </p:nvSpPr>
        <p:spPr>
          <a:xfrm>
            <a:off x="946341" y="240764"/>
            <a:ext cx="219323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Гейман, 1890 ж</a:t>
            </a:r>
          </a:p>
        </p:txBody>
      </p:sp>
    </p:spTree>
    <p:extLst>
      <p:ext uri="{BB962C8B-B14F-4D97-AF65-F5344CB8AC3E}">
        <p14:creationId xmlns:p14="http://schemas.microsoft.com/office/powerpoint/2010/main" val="2199425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50DA14D-0C80-7FE6-63B8-960BDF787C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14</a:t>
            </a:fld>
            <a:endParaRPr lang="ru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5008EDAD-E4EE-AFCE-F9ED-6D0C7BB912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5531036"/>
              </p:ext>
            </p:extLst>
          </p:nvPr>
        </p:nvGraphicFramePr>
        <p:xfrm>
          <a:off x="937962" y="1130801"/>
          <a:ext cx="6764338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764725" imgH="1148715" progId="ChemDraw.Document.6.0">
                  <p:embed/>
                </p:oleObj>
              </mc:Choice>
              <mc:Fallback>
                <p:oleObj name="CS ChemDraw Drawing" r:id="rId2" imgW="6764725" imgH="114871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37962" y="1130801"/>
                        <a:ext cx="6764338" cy="1149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5700243-1C7C-59B3-6327-F40AB688E2F9}"/>
              </a:ext>
            </a:extLst>
          </p:cNvPr>
          <p:cNvSpPr txBox="1"/>
          <p:nvPr/>
        </p:nvSpPr>
        <p:spPr>
          <a:xfrm>
            <a:off x="3344779" y="2709461"/>
            <a:ext cx="26950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Индиго шығымы 90</a:t>
            </a:r>
            <a:r>
              <a:rPr lang="ru-RU" sz="1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 ↑</a:t>
            </a:r>
            <a:endParaRPr lang="ru-KZ" sz="16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115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42057D8-3235-705A-F81C-03B6E8ECFE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15</a:t>
            </a:fld>
            <a:endParaRPr lang="ru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4A6B04B-7110-91A3-4BA4-70341525E7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7289733"/>
              </p:ext>
            </p:extLst>
          </p:nvPr>
        </p:nvGraphicFramePr>
        <p:xfrm>
          <a:off x="927768" y="1282450"/>
          <a:ext cx="6784975" cy="320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784298" imgH="3201523" progId="ChemDraw.Document.6.0">
                  <p:embed/>
                </p:oleObj>
              </mc:Choice>
              <mc:Fallback>
                <p:oleObj name="CS ChemDraw Drawing" r:id="rId2" imgW="6784298" imgH="320152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27768" y="1282450"/>
                        <a:ext cx="6784975" cy="3201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13BE902-FC0C-913C-126B-C39D4F4FF6C5}"/>
              </a:ext>
            </a:extLst>
          </p:cNvPr>
          <p:cNvSpPr txBox="1"/>
          <p:nvPr/>
        </p:nvSpPr>
        <p:spPr>
          <a:xfrm>
            <a:off x="927768" y="489786"/>
            <a:ext cx="331937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Қызыл тиоиндиго С</a:t>
            </a:r>
            <a:endParaRPr lang="ru-KZ" sz="1600" b="1" dirty="0">
              <a:solidFill>
                <a:srgbClr val="FF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509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09C2D65-D3A8-BA1F-CB41-4B6DE32671C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16</a:t>
            </a:fld>
            <a:endParaRPr lang="ru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80C00FB-BD3B-404B-4310-8079B7B528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799102"/>
              </p:ext>
            </p:extLst>
          </p:nvPr>
        </p:nvGraphicFramePr>
        <p:xfrm>
          <a:off x="1256192" y="3077077"/>
          <a:ext cx="5857875" cy="1363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857971" imgH="1363640" progId="ChemDraw.Document.6.0">
                  <p:embed/>
                </p:oleObj>
              </mc:Choice>
              <mc:Fallback>
                <p:oleObj name="CS ChemDraw Drawing" r:id="rId2" imgW="5857971" imgH="13636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56192" y="3077077"/>
                        <a:ext cx="5857875" cy="1363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66D7E17B-684C-6D71-C59A-49C5154ACA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281680"/>
              </p:ext>
            </p:extLst>
          </p:nvPr>
        </p:nvGraphicFramePr>
        <p:xfrm>
          <a:off x="862556" y="1074737"/>
          <a:ext cx="6386512" cy="149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6386426" imgH="1497738" progId="ChemDraw.Document.6.0">
                  <p:embed/>
                </p:oleObj>
              </mc:Choice>
              <mc:Fallback>
                <p:oleObj name="CS ChemDraw Drawing" r:id="rId4" imgW="6386426" imgH="149773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62556" y="1074737"/>
                        <a:ext cx="6386512" cy="1497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99FF9E3-EBD2-F5FF-1C7D-92D8EC18015B}"/>
              </a:ext>
            </a:extLst>
          </p:cNvPr>
          <p:cNvSpPr txBox="1"/>
          <p:nvPr/>
        </p:nvSpPr>
        <p:spPr>
          <a:xfrm>
            <a:off x="609892" y="219251"/>
            <a:ext cx="71504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Гомолки</a:t>
            </a:r>
            <a:r>
              <a:rPr lang="ru-RU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синтезі</a:t>
            </a:r>
            <a:r>
              <a:rPr lang="ru-RU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о-</a:t>
            </a:r>
            <a:r>
              <a:rPr lang="ru-RU" sz="16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меркаптоацетонды</a:t>
            </a: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ауа</a:t>
            </a: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оттегі</a:t>
            </a: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арқылы</a:t>
            </a: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тотықтырып</a:t>
            </a: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қызыл</a:t>
            </a: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тиоиндигоны</a:t>
            </a: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алды</a:t>
            </a: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16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3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55996CE-564F-6897-2155-4DB6878328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</a:t>
            </a:fld>
            <a:endParaRPr lang="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56CCC6-0ACF-367A-3D79-CA7E3EF74A18}"/>
              </a:ext>
            </a:extLst>
          </p:cNvPr>
          <p:cNvSpPr txBox="1"/>
          <p:nvPr/>
        </p:nvSpPr>
        <p:spPr>
          <a:xfrm>
            <a:off x="788504" y="215085"/>
            <a:ext cx="652669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Бояғыштар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—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бұл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әртүрлі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материалдарды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бояуға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қабілеті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бар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органикалық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қосылыстар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None/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Өнеркәсіптік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мақсаттар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үшін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боялған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материалға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берік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тұрақты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түс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беретіндер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ғана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бояғыштар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маңызды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None/>
            </a:pPr>
            <a:endParaRPr lang="ru-RU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ru-RU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061477-3596-AD20-FAB9-5793331DDE1B}"/>
              </a:ext>
            </a:extLst>
          </p:cNvPr>
          <p:cNvSpPr txBox="1"/>
          <p:nvPr/>
        </p:nvSpPr>
        <p:spPr>
          <a:xfrm>
            <a:off x="788503" y="2246410"/>
            <a:ext cx="6261653" cy="120032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Барлық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бояғыш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қосылыстар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бояғыш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бола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алмайды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!!!</a:t>
            </a:r>
            <a:b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Мысалы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акрихин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сол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немесе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басқа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материалды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бояй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алады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бірақ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түс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алғашқы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жууға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дейін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немесе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ылғалмен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байланысқанға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дейін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сақталады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5681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8ED3C0A-892B-5091-91A1-08849A41162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3</a:t>
            </a:fld>
            <a:endParaRPr lang="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66E041-DD5D-BBD7-E1F1-96E257D5B0A9}"/>
              </a:ext>
            </a:extLst>
          </p:cNvPr>
          <p:cNvSpPr txBox="1"/>
          <p:nvPr/>
        </p:nvSpPr>
        <p:spPr>
          <a:xfrm>
            <a:off x="589721" y="299328"/>
            <a:ext cx="688450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Әр</a:t>
            </a:r>
            <a:r>
              <a:rPr lang="ru-R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бояғыштың</a:t>
            </a:r>
            <a:r>
              <a:rPr lang="ru-R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құрамында</a:t>
            </a:r>
            <a:r>
              <a:rPr lang="ru-R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екі</a:t>
            </a:r>
            <a:r>
              <a:rPr lang="ru-R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топ </a:t>
            </a:r>
            <a:r>
              <a:rPr lang="ru-RU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болуы</a:t>
            </a:r>
            <a:r>
              <a:rPr lang="ru-R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керек: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ru-RU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ru-RU" sz="1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Хромофор</a:t>
            </a:r>
            <a:r>
              <a:rPr lang="ru-RU" sz="1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түсті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тасымалдаушы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—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бір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топ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затқа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түс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береді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Оларға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 = N-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азо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тобы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NO₂-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нитро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тобы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N=O-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нитрозо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тобы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т.б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None/>
            </a:pPr>
            <a:endParaRPr lang="ru-RU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ru-RU" sz="1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Ауксохромдар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—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боялған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материалда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түсті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бекітеді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Оларға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OH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тобы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(гидроксил),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NH₂-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амин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тобы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 – 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тио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тобы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т.б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5336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18DC883-E3D9-C0E3-A324-9A8C25285C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4</a:t>
            </a:fld>
            <a:endParaRPr lang="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DA316C-5F4F-0CA7-3E53-E11939C080DD}"/>
              </a:ext>
            </a:extLst>
          </p:cNvPr>
          <p:cNvSpPr txBox="1"/>
          <p:nvPr/>
        </p:nvSpPr>
        <p:spPr>
          <a:xfrm>
            <a:off x="616225" y="344761"/>
            <a:ext cx="7043531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0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Бояғыштардың</a:t>
            </a:r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химиялық</a:t>
            </a:r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жіктелуі</a:t>
            </a:r>
            <a:endParaRPr lang="ru-RU" sz="20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None/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None/>
            </a:pP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Бояғыштардың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алғашқы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химиялық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жіктелуі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органикалық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қосылыстардың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түсін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олардың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молекулаларында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типтік</a:t>
            </a:r>
            <a:r>
              <a:rPr lang="ru-RU" sz="1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хромофор </a:t>
            </a:r>
            <a:r>
              <a:rPr lang="ru-RU" sz="18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топтарының</a:t>
            </a:r>
            <a:r>
              <a:rPr lang="ru-RU" sz="1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болуымен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түсіндіретін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хромофор-</a:t>
            </a:r>
            <a:r>
              <a:rPr lang="ru-RU" sz="1800" b="1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ауксохромды</a:t>
            </a:r>
            <a:r>
              <a:rPr lang="ru-RU" sz="18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түс</a:t>
            </a:r>
            <a:r>
              <a:rPr lang="ru-RU" sz="18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теориясына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негізделген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buNone/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None/>
            </a:pP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Осы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негізде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srgbClr val="0056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нитробояғыштар</a:t>
            </a:r>
            <a:r>
              <a:rPr lang="ru-RU" sz="1800" b="1" dirty="0">
                <a:solidFill>
                  <a:srgbClr val="0056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800" b="1" dirty="0" err="1">
                <a:solidFill>
                  <a:srgbClr val="0056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нитрозды</a:t>
            </a:r>
            <a:r>
              <a:rPr lang="ru-RU" sz="1800" b="1" dirty="0">
                <a:solidFill>
                  <a:srgbClr val="0056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srgbClr val="0056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бояғыштар</a:t>
            </a:r>
            <a:r>
              <a:rPr lang="ru-RU" sz="1800" b="1" dirty="0">
                <a:solidFill>
                  <a:srgbClr val="0056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800" b="1" dirty="0" err="1">
                <a:solidFill>
                  <a:srgbClr val="0056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азо</a:t>
            </a:r>
            <a:r>
              <a:rPr lang="ru-RU" sz="1800" b="1" dirty="0">
                <a:solidFill>
                  <a:srgbClr val="0056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srgbClr val="0056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бояғыштар</a:t>
            </a:r>
            <a:r>
              <a:rPr lang="ru-RU" sz="1800" dirty="0">
                <a:solidFill>
                  <a:srgbClr val="0056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т.с.с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жеке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кластарға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бөлінді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buNone/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None/>
            </a:pP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Содан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кейін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оларға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химиялық</a:t>
            </a:r>
            <a:r>
              <a:rPr lang="ru-RU" sz="1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құрылым</a:t>
            </a:r>
            <a:r>
              <a:rPr lang="ru-RU" sz="1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мен </a:t>
            </a:r>
            <a:r>
              <a:rPr lang="ru-RU" sz="18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дайындау</a:t>
            </a:r>
            <a:r>
              <a:rPr lang="ru-RU" sz="1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әдістерінің</a:t>
            </a:r>
            <a:r>
              <a:rPr lang="ru-RU" sz="1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ұқсастығына</a:t>
            </a:r>
            <a:r>
              <a:rPr lang="ru-RU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сәйкес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бояғыштарды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біріктіретін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топтар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қосылды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— </a:t>
            </a:r>
            <a:r>
              <a:rPr lang="ru-RU" sz="1800" b="1" dirty="0" err="1">
                <a:solidFill>
                  <a:srgbClr val="0056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трифенилметан</a:t>
            </a:r>
            <a:r>
              <a:rPr lang="ru-RU" sz="1800" b="1" dirty="0">
                <a:solidFill>
                  <a:srgbClr val="0056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800" b="1" dirty="0" err="1">
                <a:solidFill>
                  <a:srgbClr val="0056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антрацинойдты</a:t>
            </a:r>
            <a:r>
              <a:rPr lang="ru-RU" sz="1800" b="1" dirty="0">
                <a:solidFill>
                  <a:srgbClr val="0056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индиго, </a:t>
            </a:r>
            <a:r>
              <a:rPr lang="ru-RU" sz="1800" b="1" dirty="0" err="1">
                <a:solidFill>
                  <a:srgbClr val="0056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күкірт</a:t>
            </a:r>
            <a:r>
              <a:rPr lang="ru-RU" sz="1800" b="1" dirty="0">
                <a:solidFill>
                  <a:srgbClr val="0056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srgbClr val="0056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бояғыштары</a:t>
            </a:r>
            <a:r>
              <a:rPr lang="ru-RU" sz="1800" dirty="0">
                <a:solidFill>
                  <a:srgbClr val="0056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8438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7C41712-2D67-D780-A216-42DAA98EA1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5</a:t>
            </a:fld>
            <a:endParaRPr lang="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FD3515-BA8A-7CFF-5B73-9764AAF9921B}"/>
              </a:ext>
            </a:extLst>
          </p:cNvPr>
          <p:cNvSpPr txBox="1"/>
          <p:nvPr/>
        </p:nvSpPr>
        <p:spPr>
          <a:xfrm>
            <a:off x="708991" y="171093"/>
            <a:ext cx="6566452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Индигоидты</a:t>
            </a:r>
            <a:r>
              <a:rPr lang="ru-RU" sz="1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бояғыштар</a:t>
            </a:r>
            <a:endParaRPr lang="ru-RU" sz="1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Индиго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бояғыштары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құрамында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индиго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класына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жататын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құрылымдық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фрагменті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бар:</a:t>
            </a:r>
          </a:p>
          <a:p>
            <a:pPr>
              <a:buNone/>
            </a:pPr>
            <a:endParaRPr lang="kk-KZ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kk-KZ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kk-KZ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kk-KZ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kk-KZ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kk-KZ" sz="1800" b="1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n-US" sz="1800" b="1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бес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мүшелі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гетероцикл (ГЦ);</a:t>
            </a:r>
            <a:b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800" b="1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ароматты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сақинамен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конденсирленген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5-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немесе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6-мүшелі гетеро-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карбоцикл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b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800" b="1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бес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мүшелі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ГЦ-мен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конденсирленген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ароматты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сақина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b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1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NH, </a:t>
            </a:r>
            <a:r>
              <a:rPr 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NHAIk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O, S, Se.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Құрамында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кем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дегенде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бір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S-</a:t>
            </a:r>
            <a:r>
              <a:rPr lang="ru-R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атомы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бар индиго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бояғыштары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i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тиоиндиго</a:t>
            </a:r>
            <a:r>
              <a:rPr lang="ru-RU" sz="18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i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бояғыштарының</a:t>
            </a:r>
            <a:r>
              <a:rPr lang="ru-RU" sz="18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ішкі</a:t>
            </a: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класына</a:t>
            </a: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жатқызады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307BE29-5AFD-D7E3-CA6C-3810233650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944" r="5770"/>
          <a:stretch>
            <a:fillRect/>
          </a:stretch>
        </p:blipFill>
        <p:spPr>
          <a:xfrm>
            <a:off x="2450487" y="1086678"/>
            <a:ext cx="1750452" cy="148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928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DB29FF4-FCAC-D18D-4087-47E2AA4493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6</a:t>
            </a:fld>
            <a:endParaRPr lang="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81A4A5-343C-0E52-61EE-3BB4776B4B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583"/>
          <a:stretch>
            <a:fillRect/>
          </a:stretch>
        </p:blipFill>
        <p:spPr>
          <a:xfrm>
            <a:off x="1008285" y="588197"/>
            <a:ext cx="2808340" cy="154333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6BF42F0-5E9A-B89C-6BE8-FE5396C56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285" y="2903797"/>
            <a:ext cx="2541955" cy="154333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4941D77-74CF-D5E7-F493-2E35AE035C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7377" y="588197"/>
            <a:ext cx="2188305" cy="154333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2A38FAD-FD04-1360-CD6F-3ACD461C00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9657" y="2829140"/>
            <a:ext cx="2541956" cy="169264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086CE3E-7BED-EBC4-933E-9262C575C16E}"/>
              </a:ext>
            </a:extLst>
          </p:cNvPr>
          <p:cNvSpPr txBox="1"/>
          <p:nvPr/>
        </p:nvSpPr>
        <p:spPr>
          <a:xfrm>
            <a:off x="5715384" y="4555303"/>
            <a:ext cx="17136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err="1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тиоиндиго</a:t>
            </a:r>
            <a:r>
              <a:rPr lang="ru-RU" b="1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алый</a:t>
            </a:r>
            <a:endParaRPr lang="ru-RU" dirty="0">
              <a:solidFill>
                <a:srgbClr val="FF00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C0BCE0-1FD7-B083-0D9E-461E8C4A983F}"/>
              </a:ext>
            </a:extLst>
          </p:cNvPr>
          <p:cNvSpPr txBox="1"/>
          <p:nvPr/>
        </p:nvSpPr>
        <p:spPr>
          <a:xfrm>
            <a:off x="1265583" y="2127407"/>
            <a:ext cx="28083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>
                <a:solidFill>
                  <a:srgbClr val="0056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синий индиго (R–H)</a:t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голубой броминдиго (R–</a:t>
            </a:r>
            <a:r>
              <a:rPr lang="ru-RU" b="1" dirty="0" err="1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</a:t>
            </a:r>
            <a:r>
              <a:rPr lang="ru-RU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ru-RU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6FBBD5-B4B4-5BC4-B87E-8F09365AFBA5}"/>
              </a:ext>
            </a:extLst>
          </p:cNvPr>
          <p:cNvSpPr txBox="1"/>
          <p:nvPr/>
        </p:nvSpPr>
        <p:spPr>
          <a:xfrm>
            <a:off x="5475613" y="2197750"/>
            <a:ext cx="219323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пурпурный </a:t>
            </a:r>
            <a:r>
              <a:rPr lang="ru-RU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индирубин</a:t>
            </a:r>
            <a:endParaRPr lang="ru-RU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0535045-B989-244A-0779-03B3ACC00288}"/>
              </a:ext>
            </a:extLst>
          </p:cNvPr>
          <p:cNvSpPr txBox="1"/>
          <p:nvPr/>
        </p:nvSpPr>
        <p:spPr>
          <a:xfrm>
            <a:off x="1265583" y="4555303"/>
            <a:ext cx="219323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тиоиндиго</a:t>
            </a:r>
            <a:r>
              <a:rPr lang="ru-RU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фиолетовый</a:t>
            </a:r>
            <a:endParaRPr lang="ru-RU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630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518BB03-7895-F71A-7398-C55C3967BAF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7</a:t>
            </a:fld>
            <a:endParaRPr lang="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A27C53-0175-3D51-6A8D-E2CD489E0256}"/>
              </a:ext>
            </a:extLst>
          </p:cNvPr>
          <p:cNvSpPr txBox="1"/>
          <p:nvPr/>
        </p:nvSpPr>
        <p:spPr>
          <a:xfrm>
            <a:off x="815009" y="379224"/>
            <a:ext cx="671222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Индиго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бояғыштарының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түпкі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атасы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1800" b="1" dirty="0">
                <a:solidFill>
                  <a:srgbClr val="0056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INDIGO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бояуы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buNone/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None/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None/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None/>
            </a:pP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Ежелгі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дәуірден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бастап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индиго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индигобар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өсімдіктерінің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жапырақтарынан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алынған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Индигофера красильная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Оның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сөлінде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индикан — индоксил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гликозиді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бар.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2A7C5A5-58EF-91CC-9CEB-40FC3BABE4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8073" y="3306259"/>
            <a:ext cx="1941931" cy="172157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7C4F58E-97A1-88DA-9465-0F545D81CE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561" y="3241546"/>
            <a:ext cx="2644873" cy="176962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F899BA4-0D03-22EF-E7E6-C1155965F6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9038" y="835313"/>
            <a:ext cx="3103993" cy="142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239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C8BE680-44BC-0811-1138-9F840C156F5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8</a:t>
            </a:fld>
            <a:endParaRPr lang="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0C7A9FD-3925-1122-69EE-B0BC81A85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0282" y="0"/>
            <a:ext cx="687480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955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0F7844E-C97F-C4C4-DBF4-79EA4D602D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9</a:t>
            </a:fld>
            <a:endParaRPr lang="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C5E930-FC56-EE2C-80BA-75BF7D38F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22" y="1390325"/>
            <a:ext cx="6838120" cy="32728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C60ED9-0369-583D-DE38-10490EC7677A}"/>
              </a:ext>
            </a:extLst>
          </p:cNvPr>
          <p:cNvSpPr txBox="1"/>
          <p:nvPr/>
        </p:nvSpPr>
        <p:spPr>
          <a:xfrm>
            <a:off x="921027" y="185555"/>
            <a:ext cx="69507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 err="1"/>
              <a:t>Алғашқы</a:t>
            </a:r>
            <a:r>
              <a:rPr lang="ru-RU" sz="1600" dirty="0"/>
              <a:t> </a:t>
            </a:r>
            <a:r>
              <a:rPr lang="ru-RU" sz="1600" dirty="0" err="1"/>
              <a:t>рет</a:t>
            </a:r>
            <a:r>
              <a:rPr lang="ru-RU" sz="1600" dirty="0"/>
              <a:t> индиго </a:t>
            </a:r>
            <a:r>
              <a:rPr lang="ru-RU" sz="1600" dirty="0" err="1"/>
              <a:t>құрылысын</a:t>
            </a:r>
            <a:r>
              <a:rPr lang="ru-RU" sz="1600" dirty="0"/>
              <a:t> </a:t>
            </a:r>
            <a:r>
              <a:rPr lang="ru-RU" sz="1600" dirty="0" err="1"/>
              <a:t>неміс</a:t>
            </a:r>
            <a:r>
              <a:rPr lang="ru-RU" sz="1600" dirty="0"/>
              <a:t> </a:t>
            </a:r>
            <a:r>
              <a:rPr lang="ru-RU" sz="1600" dirty="0" err="1"/>
              <a:t>ғалым</a:t>
            </a:r>
            <a:r>
              <a:rPr lang="ru-RU" sz="1600" dirty="0"/>
              <a:t> – </a:t>
            </a:r>
            <a:r>
              <a:rPr lang="ru-RU" sz="1600" b="1" dirty="0">
                <a:solidFill>
                  <a:srgbClr val="0070C0"/>
                </a:solidFill>
              </a:rPr>
              <a:t>Адольф фон Байер </a:t>
            </a:r>
            <a:r>
              <a:rPr lang="ru-RU" sz="1600" dirty="0" err="1"/>
              <a:t>анықтаған</a:t>
            </a:r>
            <a:r>
              <a:rPr lang="ru-RU" sz="1600" dirty="0"/>
              <a:t> </a:t>
            </a:r>
            <a:r>
              <a:rPr lang="ru-RU" sz="1600" dirty="0" err="1"/>
              <a:t>және</a:t>
            </a:r>
            <a:r>
              <a:rPr lang="ru-RU" sz="1600" dirty="0"/>
              <a:t> </a:t>
            </a:r>
            <a:r>
              <a:rPr lang="ru-RU" sz="1600" b="1" dirty="0">
                <a:solidFill>
                  <a:srgbClr val="0070C0"/>
                </a:solidFill>
              </a:rPr>
              <a:t>1882 ж</a:t>
            </a:r>
            <a:r>
              <a:rPr lang="ru-RU" sz="1600" dirty="0"/>
              <a:t>. </a:t>
            </a:r>
            <a:r>
              <a:rPr lang="ru-RU" sz="1600" dirty="0" err="1"/>
              <a:t>индигоны</a:t>
            </a:r>
            <a:r>
              <a:rPr lang="ru-RU" sz="1600" dirty="0"/>
              <a:t> о-</a:t>
            </a:r>
            <a:r>
              <a:rPr lang="ru-RU" sz="1600" dirty="0" err="1"/>
              <a:t>нитробензальдегидтен</a:t>
            </a:r>
            <a:r>
              <a:rPr lang="ru-RU" sz="1600" dirty="0"/>
              <a:t> </a:t>
            </a:r>
            <a:r>
              <a:rPr lang="ru-RU" sz="1600" dirty="0" err="1"/>
              <a:t>алу</a:t>
            </a:r>
            <a:r>
              <a:rPr lang="ru-RU" sz="1600" dirty="0"/>
              <a:t> </a:t>
            </a:r>
            <a:r>
              <a:rPr lang="ru-RU" sz="1600" dirty="0" err="1"/>
              <a:t>жолын</a:t>
            </a:r>
            <a:r>
              <a:rPr lang="ru-RU" sz="1600" dirty="0"/>
              <a:t> </a:t>
            </a:r>
            <a:r>
              <a:rPr lang="ru-RU" sz="1600" dirty="0" err="1"/>
              <a:t>ұсынды</a:t>
            </a:r>
            <a:r>
              <a:rPr lang="ru-RU" sz="1600" dirty="0"/>
              <a:t> (</a:t>
            </a:r>
            <a:r>
              <a:rPr lang="ru-RU" sz="1600" dirty="0" err="1"/>
              <a:t>шығым</a:t>
            </a:r>
            <a:r>
              <a:rPr lang="ru-RU" sz="1600" dirty="0"/>
              <a:t> 80%)</a:t>
            </a:r>
            <a:endParaRPr lang="ru-KZ" sz="1600" dirty="0"/>
          </a:p>
        </p:txBody>
      </p:sp>
    </p:spTree>
    <p:extLst>
      <p:ext uri="{BB962C8B-B14F-4D97-AF65-F5344CB8AC3E}">
        <p14:creationId xmlns:p14="http://schemas.microsoft.com/office/powerpoint/2010/main" val="413048059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613</Words>
  <Application>Microsoft Office PowerPoint</Application>
  <PresentationFormat>Экран (16:9)</PresentationFormat>
  <Paragraphs>76</Paragraphs>
  <Slides>16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Simple Light</vt:lpstr>
      <vt:lpstr>CS ChemDraw Drawing</vt:lpstr>
      <vt:lpstr>Индиго және тиоиндиго бояғыштары.  Индигоның өнеркәсіптік өндірісі.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Lenovo</dc:creator>
  <cp:lastModifiedBy>Берганаева Гульзат</cp:lastModifiedBy>
  <cp:revision>21</cp:revision>
  <dcterms:modified xsi:type="dcterms:W3CDTF">2025-10-30T04:29:44Z</dcterms:modified>
</cp:coreProperties>
</file>